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10.svg" ContentType="image/svg+xml"/>
  <Override PartName="/ppt/media/image12.svg" ContentType="image/svg+xml"/>
  <Override PartName="/ppt/media/image18.svg" ContentType="image/svg+xml"/>
  <Override PartName="/ppt/media/image2.svg" ContentType="image/svg+xml"/>
  <Override PartName="/ppt/media/image23.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7" r:id="rId12"/>
    <p:sldId id="265" r:id="rId13"/>
    <p:sldId id="266" r:id="rId14"/>
  </p:sldIdLst>
  <p:sldSz cx="18288000" cy="10287000"/>
  <p:notesSz cx="6858000" cy="9144000"/>
  <p:embeddedFontLst>
    <p:embeddedFont>
      <p:font typeface="Bahnschrift" panose="020B0502040204020203" charset="0"/>
      <p:regular r:id="rId18"/>
      <p:bold r:id="rId19"/>
    </p:embeddedFont>
    <p:embeddedFont>
      <p:font typeface="Calibri" panose="020F0502020204030204" charset="0"/>
      <p:regular r:id="rId20"/>
      <p:bold r:id="rId21"/>
      <p:italic r:id="rId22"/>
      <p:boldItalic r:id="rId23"/>
    </p:embeddedFont>
    <p:embeddedFont>
      <p:font typeface="Clear Sans Regular Bold" panose="020B06030302020203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0" userDrawn="1">
          <p15:clr>
            <a:srgbClr val="A4A3A4"/>
          </p15:clr>
        </p15:guide>
        <p15:guide id="2" pos="28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963488"/>
    <a:srgbClr val="2C319F"/>
    <a:srgbClr val="A89EB7"/>
    <a:srgbClr val="883C84"/>
    <a:srgbClr val="461B49"/>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showGuides="1">
      <p:cViewPr varScale="1">
        <p:scale>
          <a:sx n="57" d="100"/>
          <a:sy n="57" d="100"/>
        </p:scale>
        <p:origin x="624" y="192"/>
      </p:cViewPr>
      <p:guideLst>
        <p:guide orient="horz" pos="2190"/>
        <p:guide pos="285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21.jpeg"/><Relationship Id="rId2" Type="http://schemas.openxmlformats.org/officeDocument/2006/relationships/image" Target="../media/image18.sv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23.sv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image" Target="../media/image13.jpe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6.sv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8.sv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18.sv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8.sv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8.sv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81549"/>
            <a:ext cx="5482998" cy="2836545"/>
          </a:xfrm>
          <a:prstGeom prst="rect">
            <a:avLst/>
          </a:prstGeom>
        </p:spPr>
        <p:txBody>
          <a:bodyPr lIns="0" tIns="0" rIns="0" bIns="0" rtlCol="0" anchor="t">
            <a:spAutoFit/>
          </a:bodyPr>
          <a:lstStyle/>
          <a:p>
            <a:pPr algn="ctr">
              <a:lnSpc>
                <a:spcPts val="11060"/>
              </a:lnSpc>
            </a:pPr>
            <a:r>
              <a:rPr lang="en-IN" altLang="en-US" sz="10535" spc="-105" dirty="0">
                <a:solidFill>
                  <a:srgbClr val="FFFFFF"/>
                </a:solidFill>
                <a:latin typeface="Bahnschrift" panose="020B0502040204020203" charset="0"/>
                <a:cs typeface="Bahnschrift" panose="020B0502040204020203" charset="0"/>
              </a:rPr>
              <a:t>Social Buzz</a:t>
            </a:r>
            <a:endParaRPr lang="en-IN" altLang="en-US" sz="10535" spc="-105" dirty="0">
              <a:solidFill>
                <a:srgbClr val="FFFFFF"/>
              </a:solidFill>
              <a:latin typeface="Bahnschrift" panose="020B0502040204020203" charset="0"/>
              <a:cs typeface="Bahnschrift" panose="020B0502040204020203"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3"/>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0630"/>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Bahnschrift" panose="020B0502040204020203" charset="0"/>
                <a:cs typeface="Bahnschrift" panose="020B0502040204020203" charset="0"/>
              </a:rPr>
              <a:t>Summary</a:t>
            </a:r>
            <a:endParaRPr lang="en-US" sz="8000" spc="-80" dirty="0">
              <a:solidFill>
                <a:srgbClr val="000000"/>
              </a:solidFill>
              <a:latin typeface="Bahnschrift" panose="020B0502040204020203" charset="0"/>
              <a:cs typeface="Bahnschrift" panose="020B0502040204020203" charset="0"/>
            </a:endParaRP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grpSp>
        <p:nvGrpSpPr>
          <p:cNvPr id="20" name="Group 11"/>
          <p:cNvGrpSpPr/>
          <p:nvPr/>
        </p:nvGrpSpPr>
        <p:grpSpPr>
          <a:xfrm>
            <a:off x="11581833" y="361230"/>
            <a:ext cx="5677467" cy="9802495"/>
            <a:chOff x="0" y="-47625"/>
            <a:chExt cx="7569956" cy="13069997"/>
          </a:xfrm>
        </p:grpSpPr>
        <p:sp>
          <p:nvSpPr>
            <p:cNvPr id="21" name="TextBox 12"/>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p:cNvSpPr txBox="1"/>
            <p:nvPr/>
          </p:nvSpPr>
          <p:spPr>
            <a:xfrm>
              <a:off x="0" y="-47625"/>
              <a:ext cx="7569956" cy="13069997"/>
            </a:xfrm>
            <a:prstGeom prst="rect">
              <a:avLst/>
            </a:prstGeom>
          </p:spPr>
          <p:txBody>
            <a:bodyPr lIns="0" tIns="0" rIns="0" bIns="0" rtlCol="0" anchor="t">
              <a:spAutoFit/>
            </a:bodyPr>
            <a:lstStyle/>
            <a:p>
              <a:pPr>
                <a:lnSpc>
                  <a:spcPts val="2940"/>
                </a:lnSpc>
              </a:pPr>
              <a:r>
                <a:rPr lang="en-IN" altLang="en-US" sz="2400" b="1" spc="-21" dirty="0">
                  <a:solidFill>
                    <a:srgbClr val="000000"/>
                  </a:solidFill>
                  <a:latin typeface="Bahnschrift" panose="020B0502040204020203" charset="0"/>
                  <a:cs typeface="Bahnschrift" panose="020B0502040204020203" charset="0"/>
                </a:rPr>
                <a:t>ANALYSIS</a:t>
              </a:r>
              <a:r>
                <a:rPr lang="en-IN" altLang="en-US" sz="2400" spc="-21" dirty="0">
                  <a:solidFill>
                    <a:srgbClr val="000000"/>
                  </a:solidFill>
                  <a:latin typeface="Bahnschrift" panose="020B0502040204020203" charset="0"/>
                  <a:cs typeface="Bahnschrift" panose="020B0502040204020203" charset="0"/>
                </a:rPr>
                <a:t> </a:t>
              </a:r>
              <a:endParaRPr lang="en-IN" altLang="en-US" sz="2400" spc="-21" dirty="0">
                <a:solidFill>
                  <a:srgbClr val="000000"/>
                </a:solidFill>
                <a:latin typeface="Bahnschrift" panose="020B0502040204020203" charset="0"/>
                <a:cs typeface="Bahnschrift" panose="020B0502040204020203" charset="0"/>
              </a:endParaRPr>
            </a:p>
            <a:p>
              <a:pPr>
                <a:lnSpc>
                  <a:spcPts val="2940"/>
                </a:lnSpc>
              </a:pPr>
              <a:r>
                <a:rPr lang="en-IN" altLang="en-US" sz="2400" spc="-21" dirty="0">
                  <a:solidFill>
                    <a:srgbClr val="000000"/>
                  </a:solidFill>
                  <a:latin typeface="Bahnschrift" panose="020B0502040204020203" charset="0"/>
                  <a:cs typeface="Bahnschrift" panose="020B0502040204020203" charset="0"/>
                </a:rPr>
                <a:t>Animals and science are two most popular content categories. this shows that people enjoy ‘real life’ and ‘factual’ content the most, So I would recommend that you keep creating more content relating to these two categories.</a:t>
              </a:r>
              <a:endParaRPr lang="en-IN" altLang="en-US" sz="2400" spc="-21" dirty="0">
                <a:solidFill>
                  <a:srgbClr val="000000"/>
                </a:solidFill>
                <a:latin typeface="Bahnschrift" panose="020B0502040204020203" charset="0"/>
                <a:cs typeface="Bahnschrift" panose="020B0502040204020203" charset="0"/>
              </a:endParaRPr>
            </a:p>
            <a:p>
              <a:pPr>
                <a:lnSpc>
                  <a:spcPts val="2940"/>
                </a:lnSpc>
              </a:pPr>
              <a:endParaRPr lang="en-IN" altLang="en-US" sz="2400" spc="-21" dirty="0">
                <a:solidFill>
                  <a:srgbClr val="000000"/>
                </a:solidFill>
                <a:latin typeface="Bahnschrift" panose="020B0502040204020203" charset="0"/>
                <a:cs typeface="Bahnschrift" panose="020B0502040204020203" charset="0"/>
              </a:endParaRPr>
            </a:p>
            <a:p>
              <a:pPr>
                <a:lnSpc>
                  <a:spcPts val="2940"/>
                </a:lnSpc>
              </a:pPr>
              <a:r>
                <a:rPr lang="en-IN" altLang="en-US" sz="2400" b="1" spc="-21" dirty="0">
                  <a:solidFill>
                    <a:srgbClr val="000000"/>
                  </a:solidFill>
                  <a:latin typeface="Bahnschrift" panose="020B0502040204020203" charset="0"/>
                  <a:cs typeface="Bahnschrift" panose="020B0502040204020203" charset="0"/>
                </a:rPr>
                <a:t>INSIGHT</a:t>
              </a:r>
              <a:endParaRPr lang="en-IN" altLang="en-US" sz="2400" b="1" spc="-21" dirty="0">
                <a:solidFill>
                  <a:srgbClr val="000000"/>
                </a:solidFill>
                <a:latin typeface="Bahnschrift" panose="020B0502040204020203" charset="0"/>
                <a:cs typeface="Bahnschrift" panose="020B0502040204020203" charset="0"/>
              </a:endParaRPr>
            </a:p>
            <a:p>
              <a:pPr>
                <a:lnSpc>
                  <a:spcPts val="2940"/>
                </a:lnSpc>
              </a:pPr>
              <a:r>
                <a:rPr lang="en-IN" altLang="en-US" sz="2400" spc="-21" dirty="0">
                  <a:solidFill>
                    <a:srgbClr val="000000"/>
                  </a:solidFill>
                  <a:latin typeface="Bahnschrift" panose="020B0502040204020203" charset="0"/>
                  <a:cs typeface="Bahnschrift" panose="020B0502040204020203" charset="0"/>
                </a:rPr>
                <a:t>Food is a common theme with the top 5 categories with ‘Healthy Eating’ ranking as one of the highest, This may give an indication to the audience within your user base, You could use this insight to create a campaign and work healthy eating brands to boost user engagement </a:t>
              </a:r>
              <a:endParaRPr lang="en-IN" altLang="en-US" sz="2400" spc="-21" dirty="0">
                <a:solidFill>
                  <a:srgbClr val="000000"/>
                </a:solidFill>
                <a:latin typeface="Bahnschrift" panose="020B0502040204020203" charset="0"/>
                <a:cs typeface="Bahnschrift" panose="020B0502040204020203" charset="0"/>
              </a:endParaRPr>
            </a:p>
            <a:p>
              <a:pPr>
                <a:lnSpc>
                  <a:spcPts val="2940"/>
                </a:lnSpc>
              </a:pPr>
              <a:endParaRPr lang="en-IN" altLang="en-US" sz="2400" spc="-21" dirty="0">
                <a:solidFill>
                  <a:srgbClr val="000000"/>
                </a:solidFill>
                <a:latin typeface="Bahnschrift" panose="020B0502040204020203" charset="0"/>
                <a:cs typeface="Bahnschrift" panose="020B0502040204020203" charset="0"/>
              </a:endParaRPr>
            </a:p>
            <a:p>
              <a:pPr>
                <a:lnSpc>
                  <a:spcPts val="2940"/>
                </a:lnSpc>
              </a:pPr>
              <a:r>
                <a:rPr lang="en-IN" altLang="en-US" sz="2400" b="1" spc="-21" dirty="0">
                  <a:solidFill>
                    <a:srgbClr val="000000"/>
                  </a:solidFill>
                  <a:latin typeface="Bahnschrift" panose="020B0502040204020203" charset="0"/>
                  <a:cs typeface="Bahnschrift" panose="020B0502040204020203" charset="0"/>
                </a:rPr>
                <a:t>NEXT STEPS</a:t>
              </a:r>
              <a:endParaRPr lang="en-IN" altLang="en-US" sz="2400" b="1" spc="-21" dirty="0">
                <a:solidFill>
                  <a:srgbClr val="000000"/>
                </a:solidFill>
                <a:latin typeface="Bahnschrift" panose="020B0502040204020203" charset="0"/>
                <a:cs typeface="Bahnschrift" panose="020B0502040204020203" charset="0"/>
              </a:endParaRPr>
            </a:p>
            <a:p>
              <a:pPr>
                <a:lnSpc>
                  <a:spcPts val="2940"/>
                </a:lnSpc>
              </a:pPr>
              <a:r>
                <a:rPr lang="en-IN" altLang="en-US" sz="2400" spc="-21" dirty="0">
                  <a:solidFill>
                    <a:srgbClr val="000000"/>
                  </a:solidFill>
                  <a:latin typeface="Bahnschrift" panose="020B0502040204020203" charset="0"/>
                  <a:cs typeface="Bahnschrift" panose="020B0502040204020203" charset="0"/>
                </a:rPr>
                <a:t>It should come as no suprise that technological content is among the top categories given the advancement of technological material. Working with some of the biggest digital companies in the world is something I would suggest doing because it would undoubtedly increase user engagement.</a:t>
              </a:r>
              <a:endParaRPr lang="en-IN" altLang="en-US" sz="2400" spc="-21" dirty="0">
                <a:solidFill>
                  <a:srgbClr val="000000"/>
                </a:solidFill>
                <a:latin typeface="Bahnschrift" panose="020B0502040204020203" charset="0"/>
                <a:cs typeface="Bahnschrift" panose="020B0502040204020203" charset="0"/>
              </a:endParaRPr>
            </a:p>
          </p:txBody>
        </p:sp>
      </p:grpSp>
      <p:grpSp>
        <p:nvGrpSpPr>
          <p:cNvPr id="23" name="Group 14"/>
          <p:cNvGrpSpPr/>
          <p:nvPr/>
        </p:nvGrpSpPr>
        <p:grpSpPr>
          <a:xfrm>
            <a:off x="11581833" y="6964868"/>
            <a:ext cx="5677467" cy="867617"/>
            <a:chOff x="0" y="-47625"/>
            <a:chExt cx="7569956" cy="1156823"/>
          </a:xfrm>
        </p:grpSpPr>
        <p:sp>
          <p:nvSpPr>
            <p:cNvPr id="24" name="TextBox 15"/>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66725"/>
          </a:xfrm>
          <a:prstGeom prst="rect">
            <a:avLst/>
          </a:prstGeom>
        </p:spPr>
        <p:txBody>
          <a:bodyPr lIns="0" tIns="0" rIns="0" bIns="0" rtlCol="0" anchor="t">
            <a:spAutoFit/>
          </a:bodyPr>
          <a:lstStyle/>
          <a:p>
            <a:pPr>
              <a:lnSpc>
                <a:spcPts val="3640"/>
              </a:lnSpc>
            </a:pPr>
            <a:r>
              <a:rPr lang="en-US" sz="2600" spc="-26" dirty="0">
                <a:solidFill>
                  <a:srgbClr val="FFFFFF"/>
                </a:solidFill>
                <a:latin typeface="Bahnschrift" panose="020B0502040204020203" charset="0"/>
                <a:cs typeface="Bahnschrift" panose="020B0502040204020203" charset="0"/>
              </a:rPr>
              <a:t>  </a:t>
            </a:r>
            <a:r>
              <a:rPr lang="en-IN" altLang="en-US" sz="2600" spc="-26" dirty="0">
                <a:solidFill>
                  <a:srgbClr val="FFFFFF"/>
                </a:solidFill>
                <a:latin typeface="Bahnschrift" panose="020B0502040204020203" charset="0"/>
                <a:cs typeface="Bahnschrift" panose="020B0502040204020203" charset="0"/>
              </a:rPr>
              <a:t> </a:t>
            </a:r>
            <a:r>
              <a:rPr lang="en-US" sz="2600" spc="-26" dirty="0">
                <a:solidFill>
                  <a:srgbClr val="FFFFFF"/>
                </a:solidFill>
                <a:latin typeface="Bahnschrift" panose="020B0502040204020203" charset="0"/>
                <a:cs typeface="Bahnschrift" panose="020B0502040204020203" charset="0"/>
              </a:rPr>
              <a:t> ANY QUESTIONS?</a:t>
            </a:r>
            <a:endParaRPr lang="en-US" sz="2600" spc="-26" dirty="0">
              <a:solidFill>
                <a:srgbClr val="FFFFFF"/>
              </a:solidFill>
              <a:latin typeface="Bahnschrift" panose="020B0502040204020203" charset="0"/>
              <a:cs typeface="Bahnschrift" panose="020B0502040204020203" charset="0"/>
            </a:endParaRP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0630"/>
          </a:xfrm>
          <a:prstGeom prst="rect">
            <a:avLst/>
          </a:prstGeom>
        </p:spPr>
        <p:txBody>
          <a:bodyPr lIns="0" tIns="0" rIns="0" bIns="0" rtlCol="0" anchor="t">
            <a:spAutoFit/>
          </a:bodyPr>
          <a:lstStyle/>
          <a:p>
            <a:pPr algn="r">
              <a:lnSpc>
                <a:spcPts val="9600"/>
              </a:lnSpc>
            </a:pPr>
            <a:r>
              <a:rPr lang="en-US" sz="8000" spc="-80" dirty="0">
                <a:solidFill>
                  <a:srgbClr val="FFFFFF"/>
                </a:solidFill>
                <a:latin typeface="Bahnschrift" panose="020B0502040204020203" charset="0"/>
                <a:cs typeface="Bahnschrift" panose="020B0502040204020203" charset="0"/>
              </a:rPr>
              <a:t>Thank you!</a:t>
            </a:r>
            <a:endParaRPr lang="en-US" sz="8000" spc="-80" dirty="0">
              <a:solidFill>
                <a:srgbClr val="FFFFFF"/>
              </a:solidFill>
              <a:latin typeface="Bahnschrift" panose="020B0502040204020203" charset="0"/>
              <a:cs typeface="Bahnschrift" panose="020B0502040204020203" charset="0"/>
            </a:endParaRP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70230"/>
            <a:chOff x="0" y="0"/>
            <a:chExt cx="11564591" cy="5026973"/>
          </a:xfrm>
        </p:grpSpPr>
        <p:sp>
          <p:nvSpPr>
            <p:cNvPr id="3" name="TextBox 3"/>
            <p:cNvSpPr txBox="1"/>
            <p:nvPr/>
          </p:nvSpPr>
          <p:spPr>
            <a:xfrm>
              <a:off x="0" y="0"/>
              <a:ext cx="11564591" cy="1640840"/>
            </a:xfrm>
            <a:prstGeom prst="rect">
              <a:avLst/>
            </a:prstGeom>
          </p:spPr>
          <p:txBody>
            <a:bodyPr lIns="0" tIns="0" rIns="0" bIns="0" rtlCol="0" anchor="t">
              <a:spAutoFit/>
            </a:bodyPr>
            <a:lstStyle/>
            <a:p>
              <a:pPr>
                <a:lnSpc>
                  <a:spcPts val="9600"/>
                </a:lnSpc>
              </a:pPr>
              <a:r>
                <a:rPr lang="en-US" sz="8000" spc="-80" dirty="0">
                  <a:solidFill>
                    <a:srgbClr val="A100FF"/>
                  </a:solidFill>
                  <a:latin typeface="Bahnschrift" panose="020B0502040204020203" charset="0"/>
                  <a:cs typeface="Bahnschrift" panose="020B0502040204020203" charset="0"/>
                </a:rPr>
                <a:t>Today's Agenda</a:t>
              </a:r>
              <a:endParaRPr lang="en-US" sz="8000" spc="-80" dirty="0">
                <a:solidFill>
                  <a:srgbClr val="A100FF"/>
                </a:solidFill>
                <a:latin typeface="Bahnschrift" panose="020B0502040204020203" charset="0"/>
                <a:cs typeface="Bahnschrift" panose="020B0502040204020203" charset="0"/>
              </a:endParaRPr>
            </a:p>
          </p:txBody>
        </p:sp>
        <p:sp>
          <p:nvSpPr>
            <p:cNvPr id="4" name="TextBox 4"/>
            <p:cNvSpPr txBox="1"/>
            <p:nvPr/>
          </p:nvSpPr>
          <p:spPr>
            <a:xfrm>
              <a:off x="0" y="2298167"/>
              <a:ext cx="11564591" cy="2728806"/>
            </a:xfrm>
            <a:prstGeom prst="rect">
              <a:avLst/>
            </a:prstGeom>
          </p:spPr>
          <p:txBody>
            <a:bodyPr lIns="0" tIns="0" rIns="0" bIns="0" rtlCol="0" anchor="t">
              <a:spAutoFit/>
            </a:bodyPr>
            <a:lstStyle/>
            <a:p>
              <a:pPr marL="342900" indent="-342900">
                <a:lnSpc>
                  <a:spcPts val="2660"/>
                </a:lnSpc>
                <a:buFont typeface="Arial" panose="020B0604020202020204" pitchFamily="34" charset="0"/>
                <a:buChar char="•"/>
              </a:pPr>
              <a:r>
                <a:rPr lang="en-US" sz="1900" spc="-19" dirty="0">
                  <a:solidFill>
                    <a:srgbClr val="000000"/>
                  </a:solidFill>
                  <a:latin typeface="Graphik Regular" panose="020B0503030202060203" pitchFamily="34" charset="0"/>
                </a:rPr>
                <a:t>Project Recap</a:t>
              </a:r>
              <a:endParaRPr lang="en-US" sz="1900" spc="-19" dirty="0">
                <a:solidFill>
                  <a:srgbClr val="000000"/>
                </a:solidFill>
                <a:latin typeface="Graphik Regular" panose="020B0503030202060203" pitchFamily="34" charset="0"/>
              </a:endParaRPr>
            </a:p>
            <a:p>
              <a:pPr marL="342900" indent="-342900">
                <a:lnSpc>
                  <a:spcPts val="2660"/>
                </a:lnSpc>
                <a:buFont typeface="Arial" panose="020B0604020202020204" pitchFamily="34" charset="0"/>
                <a:buChar char="•"/>
              </a:pPr>
              <a:r>
                <a:rPr lang="en-US" sz="1900" spc="-19" dirty="0">
                  <a:solidFill>
                    <a:srgbClr val="000000"/>
                  </a:solidFill>
                  <a:latin typeface="Graphik Regular" panose="020B0503030202060203" pitchFamily="34" charset="0"/>
                </a:rPr>
                <a:t>Problem</a:t>
              </a:r>
              <a:endParaRPr lang="en-US" sz="1900" spc="-19" dirty="0">
                <a:solidFill>
                  <a:srgbClr val="000000"/>
                </a:solidFill>
                <a:latin typeface="Graphik Regular" panose="020B0503030202060203" pitchFamily="34" charset="0"/>
              </a:endParaRPr>
            </a:p>
            <a:p>
              <a:pPr marL="342900" indent="-342900">
                <a:lnSpc>
                  <a:spcPts val="2660"/>
                </a:lnSpc>
                <a:buFont typeface="Arial" panose="020B0604020202020204" pitchFamily="34" charset="0"/>
                <a:buChar char="•"/>
              </a:pPr>
              <a:r>
                <a:rPr lang="en-US" sz="1900" spc="-19" dirty="0">
                  <a:solidFill>
                    <a:srgbClr val="000000"/>
                  </a:solidFill>
                  <a:latin typeface="Graphik Regular" panose="020B0503030202060203" pitchFamily="34" charset="0"/>
                </a:rPr>
                <a:t>The Analytics Team</a:t>
              </a:r>
              <a:endParaRPr lang="en-US" sz="1900" spc="-19" dirty="0">
                <a:solidFill>
                  <a:srgbClr val="000000"/>
                </a:solidFill>
                <a:latin typeface="Graphik Regular" panose="020B0503030202060203" pitchFamily="34" charset="0"/>
              </a:endParaRPr>
            </a:p>
            <a:p>
              <a:pPr marL="342900" indent="-342900">
                <a:lnSpc>
                  <a:spcPts val="2660"/>
                </a:lnSpc>
                <a:buFont typeface="Arial" panose="020B0604020202020204" pitchFamily="34" charset="0"/>
                <a:buChar char="•"/>
              </a:pPr>
              <a:r>
                <a:rPr lang="en-US" sz="1900" spc="-19" dirty="0">
                  <a:solidFill>
                    <a:srgbClr val="000000"/>
                  </a:solidFill>
                  <a:latin typeface="Graphik Regular" panose="020B0503030202060203" pitchFamily="34" charset="0"/>
                </a:rPr>
                <a:t>Process</a:t>
              </a:r>
              <a:endParaRPr lang="en-US" sz="1900" spc="-19" dirty="0">
                <a:solidFill>
                  <a:srgbClr val="000000"/>
                </a:solidFill>
                <a:latin typeface="Graphik Regular" panose="020B0503030202060203" pitchFamily="34" charset="0"/>
              </a:endParaRPr>
            </a:p>
            <a:p>
              <a:pPr marL="342900" indent="-342900">
                <a:lnSpc>
                  <a:spcPts val="2660"/>
                </a:lnSpc>
                <a:buFont typeface="Arial" panose="020B0604020202020204" pitchFamily="34" charset="0"/>
                <a:buChar char="•"/>
              </a:pPr>
              <a:r>
                <a:rPr lang="en-US" sz="1900" spc="-19" dirty="0">
                  <a:solidFill>
                    <a:srgbClr val="000000"/>
                  </a:solidFill>
                  <a:latin typeface="Graphik Regular" panose="020B0503030202060203" pitchFamily="34" charset="0"/>
                </a:rPr>
                <a:t>Insights</a:t>
              </a:r>
              <a:endParaRPr lang="en-US" sz="1900" spc="-19" dirty="0">
                <a:solidFill>
                  <a:srgbClr val="000000"/>
                </a:solidFill>
                <a:latin typeface="Graphik Regular" panose="020B0503030202060203" pitchFamily="34" charset="0"/>
              </a:endParaRPr>
            </a:p>
            <a:p>
              <a:pPr marL="342900" indent="-342900">
                <a:lnSpc>
                  <a:spcPts val="2660"/>
                </a:lnSpc>
                <a:buFont typeface="Arial" panose="020B0604020202020204" pitchFamily="34" charset="0"/>
                <a:buChar char="•"/>
              </a:pPr>
              <a:r>
                <a:rPr lang="en-US" sz="1900" spc="-19" dirty="0">
                  <a:solidFill>
                    <a:srgbClr val="000000"/>
                  </a:solidFill>
                  <a:latin typeface="Graphik Regular" panose="020B0503030202060203" pitchFamily="34" charset="0"/>
                </a:rPr>
                <a:t>Summary</a:t>
              </a:r>
              <a:endParaRPr lang="en-US" sz="1900" spc="-19" dirty="0">
                <a:solidFill>
                  <a:srgbClr val="000000"/>
                </a:solidFill>
                <a:latin typeface="Graphik Regular" panose="020B0503030202060203" pitchFamily="34" charset="0"/>
              </a:endParaRP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1895"/>
          </a:xfrm>
          <a:prstGeom prst="rect">
            <a:avLst/>
          </a:prstGeom>
        </p:spPr>
        <p:txBody>
          <a:bodyPr lIns="0" tIns="0" rIns="0" bIns="0" rtlCol="0" anchor="t">
            <a:spAutoFit/>
          </a:bodyPr>
          <a:lstStyle/>
          <a:p>
            <a:pPr algn="ctr">
              <a:lnSpc>
                <a:spcPts val="9600"/>
              </a:lnSpc>
            </a:pPr>
            <a:r>
              <a:rPr lang="en-US" sz="8000" spc="-80" dirty="0">
                <a:solidFill>
                  <a:srgbClr val="FFFFFF"/>
                </a:solidFill>
                <a:latin typeface="Bahnschrift" panose="020B0502040204020203" charset="0"/>
                <a:cs typeface="Bahnschrift" panose="020B0502040204020203" charset="0"/>
              </a:rPr>
              <a:t>Project Recap</a:t>
            </a:r>
            <a:endParaRPr lang="en-US" sz="8000" spc="-80" dirty="0">
              <a:solidFill>
                <a:srgbClr val="FFFFFF"/>
              </a:solidFill>
              <a:latin typeface="Bahnschrift" panose="020B0502040204020203" charset="0"/>
              <a:cs typeface="Bahnschrift" panose="020B0502040204020203" charset="0"/>
            </a:endParaRPr>
          </a:p>
        </p:txBody>
      </p:sp>
      <p:sp>
        <p:nvSpPr>
          <p:cNvPr id="34" name="Text Box 33"/>
          <p:cNvSpPr txBox="1"/>
          <p:nvPr/>
        </p:nvSpPr>
        <p:spPr>
          <a:xfrm>
            <a:off x="9144000" y="2705100"/>
            <a:ext cx="6096000" cy="5169535"/>
          </a:xfrm>
          <a:prstGeom prst="rect">
            <a:avLst/>
          </a:prstGeom>
          <a:noFill/>
        </p:spPr>
        <p:txBody>
          <a:bodyPr wrap="square" rtlCol="0">
            <a:spAutoFit/>
          </a:bodyPr>
          <a:p>
            <a:r>
              <a:rPr lang="en-US" sz="2200">
                <a:latin typeface="Bahnschrift" panose="020B0502040204020203" charset="0"/>
                <a:cs typeface="Bahnschrift" panose="020B0502040204020203" charset="0"/>
              </a:rPr>
              <a:t>Social Buzz, a booming social media platform, is experiencing explosive growth.  Accenture steps in to assist them with a focused 3-month plan:</a:t>
            </a:r>
            <a:endParaRPr lang="en-US" sz="2200">
              <a:latin typeface="Bahnschrift" panose="020B0502040204020203" charset="0"/>
              <a:cs typeface="Bahnschrift" panose="020B0502040204020203" charset="0"/>
            </a:endParaRPr>
          </a:p>
          <a:p>
            <a:endParaRPr lang="en-US" sz="2200">
              <a:latin typeface="Bahnschrift" panose="020B0502040204020203" charset="0"/>
              <a:cs typeface="Bahnschrift" panose="020B0502040204020203" charset="0"/>
            </a:endParaRPr>
          </a:p>
          <a:p>
            <a:pPr marL="342900" indent="-342900">
              <a:buFont typeface="Arial" panose="020B0604020202020204" pitchFamily="34" charset="0"/>
              <a:buChar char="•"/>
            </a:pPr>
            <a:r>
              <a:rPr lang="en-US" sz="2200" b="1">
                <a:latin typeface="Bahnschrift" panose="020B0502040204020203" charset="0"/>
                <a:cs typeface="Bahnschrift" panose="020B0502040204020203" charset="0"/>
              </a:rPr>
              <a:t>Big Data Audit</a:t>
            </a:r>
            <a:r>
              <a:rPr lang="en-US" sz="2200">
                <a:latin typeface="Bahnschrift" panose="020B0502040204020203" charset="0"/>
                <a:cs typeface="Bahnschrift" panose="020B0502040204020203" charset="0"/>
              </a:rPr>
              <a:t>: Accenture will analyze and optimize Social Buzz data handling for their massive user base.</a:t>
            </a:r>
            <a:endParaRPr lang="en-US" sz="2200">
              <a:latin typeface="Bahnschrift" panose="020B0502040204020203" charset="0"/>
              <a:cs typeface="Bahnschrift" panose="020B0502040204020203" charset="0"/>
            </a:endParaRPr>
          </a:p>
          <a:p>
            <a:pPr marL="342900" indent="-342900">
              <a:buFont typeface="Arial" panose="020B0604020202020204" pitchFamily="34" charset="0"/>
              <a:buChar char="•"/>
            </a:pPr>
            <a:r>
              <a:rPr lang="en-US" sz="2200" b="1">
                <a:latin typeface="Bahnschrift" panose="020B0502040204020203" charset="0"/>
                <a:cs typeface="Bahnschrift" panose="020B0502040204020203" charset="0"/>
              </a:rPr>
              <a:t>IPO Roadmap</a:t>
            </a:r>
            <a:r>
              <a:rPr lang="en-US" sz="2200">
                <a:latin typeface="Bahnschrift" panose="020B0502040204020203" charset="0"/>
                <a:cs typeface="Bahnschrift" panose="020B0502040204020203" charset="0"/>
              </a:rPr>
              <a:t>: Accenture's experts will guide Social Buzz through the complexities of a smooth Initial Public Offering.</a:t>
            </a:r>
            <a:endParaRPr lang="en-US" sz="2200">
              <a:latin typeface="Bahnschrift" panose="020B0502040204020203" charset="0"/>
              <a:cs typeface="Bahnschrift" panose="020B0502040204020203" charset="0"/>
            </a:endParaRPr>
          </a:p>
          <a:p>
            <a:pPr marL="342900" indent="-342900">
              <a:buFont typeface="Arial" panose="020B0604020202020204" pitchFamily="34" charset="0"/>
              <a:buChar char="•"/>
            </a:pPr>
            <a:r>
              <a:rPr lang="en-US" sz="2200" b="1">
                <a:latin typeface="Bahnschrift" panose="020B0502040204020203" charset="0"/>
                <a:cs typeface="Bahnschrift" panose="020B0502040204020203" charset="0"/>
              </a:rPr>
              <a:t>Content Insights</a:t>
            </a:r>
            <a:r>
              <a:rPr lang="en-US" sz="2200">
                <a:latin typeface="Bahnschrift" panose="020B0502040204020203" charset="0"/>
                <a:cs typeface="Bahnschrift" panose="020B0502040204020203" charset="0"/>
              </a:rPr>
              <a:t>: Leveraging data analysis expertise, Accenture will uncover top content categories to inform future platform strategies for Social Buzz.</a:t>
            </a:r>
            <a:endParaRPr lang="en-US" sz="2200">
              <a:latin typeface="Bahnschrift" panose="020B0502040204020203" charset="0"/>
              <a:cs typeface="Bahnschrift" panose="020B0502040204020203"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7"/>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0630"/>
          </a:xfrm>
          <a:prstGeom prst="rect">
            <a:avLst/>
          </a:prstGeom>
        </p:spPr>
        <p:txBody>
          <a:bodyPr lIns="0" tIns="0" rIns="0" bIns="0" rtlCol="0" anchor="t">
            <a:spAutoFit/>
          </a:bodyPr>
          <a:lstStyle/>
          <a:p>
            <a:pPr>
              <a:lnSpc>
                <a:spcPts val="9600"/>
              </a:lnSpc>
            </a:pPr>
            <a:r>
              <a:rPr lang="en-US" sz="8000" spc="-80" dirty="0">
                <a:solidFill>
                  <a:srgbClr val="FFFFFF"/>
                </a:solidFill>
                <a:latin typeface="Bahnschrift" panose="020B0502040204020203" charset="0"/>
                <a:cs typeface="Bahnschrift" panose="020B0502040204020203" charset="0"/>
              </a:rPr>
              <a:t>Problem</a:t>
            </a:r>
            <a:endParaRPr lang="en-US" sz="8000" spc="-80" dirty="0">
              <a:solidFill>
                <a:srgbClr val="FFFFFF"/>
              </a:solidFill>
              <a:latin typeface="Bahnschrift" panose="020B0502040204020203" charset="0"/>
              <a:cs typeface="Bahnschrift" panose="020B0502040204020203" charset="0"/>
            </a:endParaRPr>
          </a:p>
        </p:txBody>
      </p:sp>
      <p:sp>
        <p:nvSpPr>
          <p:cNvPr id="22" name="Text Box 21"/>
          <p:cNvSpPr txBox="1"/>
          <p:nvPr/>
        </p:nvSpPr>
        <p:spPr>
          <a:xfrm>
            <a:off x="2902585" y="5061585"/>
            <a:ext cx="6284595" cy="4399915"/>
          </a:xfrm>
          <a:prstGeom prst="rect">
            <a:avLst/>
          </a:prstGeom>
          <a:noFill/>
        </p:spPr>
        <p:txBody>
          <a:bodyPr wrap="square" rtlCol="0">
            <a:spAutoFit/>
          </a:bodyPr>
          <a:p>
            <a:pPr marL="342900" indent="-342900">
              <a:buFont typeface="Arial" panose="020B0604020202020204" pitchFamily="34" charset="0"/>
              <a:buChar char="•"/>
            </a:pPr>
            <a:r>
              <a:rPr lang="en-US" sz="2800">
                <a:solidFill>
                  <a:schemeClr val="bg1"/>
                </a:solidFill>
                <a:latin typeface="Bahnschrift" panose="020B0502040204020203" charset="0"/>
                <a:cs typeface="Bahnschrift" panose="020B0502040204020203" charset="0"/>
              </a:rPr>
              <a:t>Over 100,000 pieces of content</a:t>
            </a:r>
            <a:r>
              <a:rPr lang="en-IN" altLang="en-US" sz="2800">
                <a:solidFill>
                  <a:schemeClr val="bg1"/>
                </a:solidFill>
                <a:latin typeface="Bahnschrift" panose="020B0502040204020203" charset="0"/>
                <a:cs typeface="Bahnschrift" panose="020B0502040204020203" charset="0"/>
              </a:rPr>
              <a:t> </a:t>
            </a:r>
            <a:r>
              <a:rPr lang="en-US" sz="2800">
                <a:solidFill>
                  <a:schemeClr val="bg1"/>
                </a:solidFill>
                <a:latin typeface="Bahnschrift" panose="020B0502040204020203" charset="0"/>
                <a:cs typeface="Bahnschrift" panose="020B0502040204020203" charset="0"/>
              </a:rPr>
              <a:t>are posted daily.</a:t>
            </a:r>
            <a:endParaRPr lang="en-US" sz="2800">
              <a:solidFill>
                <a:schemeClr val="bg1"/>
              </a:solidFill>
              <a:latin typeface="Bahnschrift" panose="020B0502040204020203" charset="0"/>
              <a:cs typeface="Bahnschrift" panose="020B0502040204020203" charset="0"/>
            </a:endParaRPr>
          </a:p>
          <a:p>
            <a:pPr marL="342900" indent="-342900">
              <a:buFont typeface="Arial" panose="020B0604020202020204" pitchFamily="34" charset="0"/>
              <a:buChar char="•"/>
            </a:pPr>
            <a:endParaRPr lang="en-US" sz="2800">
              <a:solidFill>
                <a:schemeClr val="bg1"/>
              </a:solidFill>
              <a:latin typeface="Bahnschrift" panose="020B0502040204020203" charset="0"/>
              <a:cs typeface="Bahnschrift" panose="020B0502040204020203" charset="0"/>
            </a:endParaRPr>
          </a:p>
          <a:p>
            <a:pPr marL="342900" indent="-342900">
              <a:buFont typeface="Arial" panose="020B0604020202020204" pitchFamily="34" charset="0"/>
              <a:buChar char="•"/>
            </a:pPr>
            <a:r>
              <a:rPr lang="en-IN" altLang="en-US" sz="2800">
                <a:solidFill>
                  <a:schemeClr val="bg1"/>
                </a:solidFill>
                <a:latin typeface="Bahnschrift" panose="020B0502040204020203" charset="0"/>
                <a:cs typeface="Bahnschrift" panose="020B0502040204020203" charset="0"/>
              </a:rPr>
              <a:t>36,500,000 pieces of content per year</a:t>
            </a:r>
            <a:endParaRPr lang="en-IN" altLang="en-US" sz="2800">
              <a:solidFill>
                <a:schemeClr val="bg1"/>
              </a:solidFill>
              <a:latin typeface="Bahnschrift" panose="020B0502040204020203" charset="0"/>
              <a:cs typeface="Bahnschrift" panose="020B0502040204020203" charset="0"/>
            </a:endParaRPr>
          </a:p>
          <a:p>
            <a:pPr marL="342900" indent="-342900">
              <a:buFont typeface="Arial" panose="020B0604020202020204" pitchFamily="34" charset="0"/>
              <a:buChar char="•"/>
            </a:pPr>
            <a:endParaRPr lang="en-IN" altLang="en-US" sz="2800">
              <a:solidFill>
                <a:schemeClr val="bg1"/>
              </a:solidFill>
              <a:latin typeface="Bahnschrift" panose="020B0502040204020203" charset="0"/>
              <a:cs typeface="Bahnschrift" panose="020B0502040204020203" charset="0"/>
            </a:endParaRPr>
          </a:p>
          <a:p>
            <a:pPr marL="342900" indent="-342900">
              <a:buFont typeface="Arial" panose="020B0604020202020204" pitchFamily="34" charset="0"/>
              <a:buChar char="•"/>
            </a:pPr>
            <a:r>
              <a:rPr lang="en-US" altLang="en-IN" sz="2800">
                <a:solidFill>
                  <a:schemeClr val="bg1"/>
                </a:solidFill>
                <a:latin typeface="Bahnschrift" panose="020B0502040204020203" charset="0"/>
                <a:cs typeface="Bahnschrift" panose="020B0502040204020203" charset="0"/>
              </a:rPr>
              <a:t>Difficult to handle such Big Data</a:t>
            </a:r>
            <a:endParaRPr lang="en-US" altLang="en-IN" sz="2800">
              <a:solidFill>
                <a:schemeClr val="bg1"/>
              </a:solidFill>
              <a:latin typeface="Bahnschrift" panose="020B0502040204020203" charset="0"/>
              <a:cs typeface="Bahnschrift" panose="020B0502040204020203" charset="0"/>
            </a:endParaRPr>
          </a:p>
          <a:p>
            <a:pPr marL="342900" indent="-342900">
              <a:buFont typeface="Arial" panose="020B0604020202020204" pitchFamily="34" charset="0"/>
              <a:buChar char="•"/>
            </a:pPr>
            <a:endParaRPr lang="en-US" altLang="en-IN" sz="2800">
              <a:solidFill>
                <a:schemeClr val="bg1"/>
              </a:solidFill>
              <a:latin typeface="Bahnschrift" panose="020B0502040204020203" charset="0"/>
              <a:cs typeface="Bahnschrift" panose="020B0502040204020203" charset="0"/>
            </a:endParaRPr>
          </a:p>
          <a:p>
            <a:pPr marL="342900" indent="-342900">
              <a:buFont typeface="Arial" panose="020B0604020202020204" pitchFamily="34" charset="0"/>
              <a:buChar char="•"/>
            </a:pPr>
            <a:r>
              <a:rPr lang="en-US" altLang="en-IN" sz="2800">
                <a:solidFill>
                  <a:schemeClr val="bg1"/>
                </a:solidFill>
                <a:latin typeface="Bahnschrift" panose="020B0502040204020203" charset="0"/>
                <a:cs typeface="Bahnschrift" panose="020B0502040204020203" charset="0"/>
              </a:rPr>
              <a:t>Identify top 5 catogories with the largest aggregate popularity</a:t>
            </a:r>
            <a:endParaRPr lang="en-US" altLang="en-IN" sz="2800">
              <a:solidFill>
                <a:schemeClr val="bg1"/>
              </a:solidFill>
              <a:latin typeface="Bahnschrift" panose="020B0502040204020203" charset="0"/>
              <a:cs typeface="Bahnschrift" panose="020B0502040204020203"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a:blipFill rotWithShape="1">
            <a:blip r:embed="rId3"/>
            <a:stretch>
              <a:fillRect/>
            </a:stretch>
          </a:blipFill>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grpFill/>
            <a:ln w="28575">
              <a:solidFill>
                <a:srgbClr val="2831A2"/>
              </a:solidFill>
            </a:ln>
          </p:spPr>
          <p:txBody>
            <a:bodyPr/>
            <a:lstStyle/>
            <a:p>
              <a:endParaRPr lang="en-AU" dirty="0">
                <a:ln>
                  <a:solidFill>
                    <a:schemeClr val="accent1"/>
                  </a:solidFill>
                  <a:prstDash val="solid"/>
                </a:ln>
              </a:endParaRPr>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pFill/>
            <a:ln w="28575">
              <a:solidFill>
                <a:srgbClr val="2831A2"/>
              </a:solidFill>
            </a:ln>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160"/>
          </a:xfrm>
          <a:prstGeom prst="rect">
            <a:avLst/>
          </a:prstGeom>
        </p:spPr>
        <p:txBody>
          <a:bodyPr lIns="0" tIns="0" rIns="0" bIns="0" rtlCol="0" anchor="t">
            <a:spAutoFit/>
          </a:bodyPr>
          <a:lstStyle/>
          <a:p>
            <a:pPr algn="ctr">
              <a:lnSpc>
                <a:spcPts val="9600"/>
              </a:lnSpc>
            </a:pPr>
            <a:r>
              <a:rPr lang="en-US" sz="8000" spc="-80" dirty="0">
                <a:solidFill>
                  <a:srgbClr val="000000"/>
                </a:solidFill>
                <a:latin typeface="Bahnschrift" panose="020B0502040204020203" charset="0"/>
                <a:cs typeface="Bahnschrift" panose="020B0502040204020203" charset="0"/>
              </a:rPr>
              <a:t>The </a:t>
            </a:r>
            <a:r>
              <a:rPr lang="en-US" sz="8000" spc="-80" dirty="0">
                <a:solidFill>
                  <a:srgbClr val="A100FF"/>
                </a:solidFill>
                <a:latin typeface="Bahnschrift" panose="020B0502040204020203" charset="0"/>
                <a:cs typeface="Bahnschrift" panose="020B0502040204020203" charset="0"/>
              </a:rPr>
              <a:t>Analytics</a:t>
            </a:r>
            <a:r>
              <a:rPr lang="en-US" sz="8000" spc="-80" dirty="0">
                <a:solidFill>
                  <a:srgbClr val="000000"/>
                </a:solidFill>
                <a:latin typeface="Bahnschrift" panose="020B0502040204020203" charset="0"/>
                <a:cs typeface="Bahnschrift" panose="020B0502040204020203" charset="0"/>
              </a:rPr>
              <a:t> Team</a:t>
            </a:r>
            <a:endParaRPr lang="en-US" sz="8000" spc="-80" dirty="0">
              <a:solidFill>
                <a:srgbClr val="000000"/>
              </a:solidFill>
              <a:latin typeface="Bahnschrift" panose="020B0502040204020203" charset="0"/>
              <a:cs typeface="Bahnschrift" panose="020B0502040204020203" charset="0"/>
            </a:endParaRPr>
          </a:p>
        </p:txBody>
      </p:sp>
      <p:sp>
        <p:nvSpPr>
          <p:cNvPr id="41" name="Text Box 40"/>
          <p:cNvSpPr txBox="1"/>
          <p:nvPr/>
        </p:nvSpPr>
        <p:spPr>
          <a:xfrm>
            <a:off x="14115415" y="1666875"/>
            <a:ext cx="6096000" cy="953135"/>
          </a:xfrm>
          <a:prstGeom prst="rect">
            <a:avLst/>
          </a:prstGeom>
          <a:noFill/>
        </p:spPr>
        <p:txBody>
          <a:bodyPr wrap="square" rtlCol="0">
            <a:spAutoFit/>
          </a:bodyPr>
          <a:p>
            <a:r>
              <a:rPr lang="en-IN" altLang="en-US" sz="2800" b="1">
                <a:solidFill>
                  <a:srgbClr val="A100FF"/>
                </a:solidFill>
                <a:latin typeface="Bahnschrift" panose="020B0502040204020203" charset="0"/>
                <a:cs typeface="Bahnschrift" panose="020B0502040204020203" charset="0"/>
              </a:rPr>
              <a:t>Harish Malviya</a:t>
            </a:r>
            <a:endParaRPr lang="en-IN" altLang="en-US" sz="2800">
              <a:latin typeface="Bahnschrift" panose="020B0502040204020203" charset="0"/>
              <a:cs typeface="Bahnschrift" panose="020B0502040204020203" charset="0"/>
            </a:endParaRPr>
          </a:p>
          <a:p>
            <a:r>
              <a:rPr lang="en-IN" altLang="en-US" sz="2800">
                <a:latin typeface="Calibri" panose="020F0502020204030204" charset="0"/>
                <a:cs typeface="Calibri" panose="020F0502020204030204" charset="0"/>
              </a:rPr>
              <a:t>Data Analyst</a:t>
            </a:r>
            <a:endParaRPr lang="en-IN" altLang="en-US" sz="2800">
              <a:latin typeface="Calibri" panose="020F0502020204030204" charset="0"/>
              <a:cs typeface="Calibri" panose="020F0502020204030204" charset="0"/>
            </a:endParaRPr>
          </a:p>
        </p:txBody>
      </p:sp>
      <p:sp>
        <p:nvSpPr>
          <p:cNvPr id="42" name="Text Box 41"/>
          <p:cNvSpPr txBox="1"/>
          <p:nvPr/>
        </p:nvSpPr>
        <p:spPr>
          <a:xfrm>
            <a:off x="14191615" y="4666615"/>
            <a:ext cx="9144000" cy="953135"/>
          </a:xfrm>
          <a:prstGeom prst="rect">
            <a:avLst/>
          </a:prstGeom>
          <a:noFill/>
        </p:spPr>
        <p:txBody>
          <a:bodyPr wrap="square" rtlCol="0" anchor="t">
            <a:spAutoFit/>
          </a:bodyPr>
          <a:p>
            <a:r>
              <a:rPr lang="en-IN" altLang="en-US" sz="2800" b="1">
                <a:solidFill>
                  <a:srgbClr val="A100FF"/>
                </a:solidFill>
                <a:latin typeface="Bahnschrift" panose="020B0502040204020203" charset="0"/>
                <a:cs typeface="Bahnschrift" panose="020B0502040204020203" charset="0"/>
                <a:sym typeface="+mn-ea"/>
              </a:rPr>
              <a:t>Marcus Rompton</a:t>
            </a:r>
            <a:endParaRPr lang="en-IN" altLang="en-US" sz="2800">
              <a:latin typeface="Bahnschrift" panose="020B0502040204020203" charset="0"/>
              <a:cs typeface="Bahnschrift" panose="020B0502040204020203" charset="0"/>
            </a:endParaRPr>
          </a:p>
          <a:p>
            <a:r>
              <a:rPr lang="en-IN" altLang="en-US" sz="2800">
                <a:latin typeface="Calibri" panose="020F0502020204030204" charset="0"/>
                <a:cs typeface="Calibri" panose="020F0502020204030204" charset="0"/>
                <a:sym typeface="+mn-ea"/>
              </a:rPr>
              <a:t>Senior Principle</a:t>
            </a:r>
            <a:endParaRPr lang="en-IN" altLang="en-US" sz="2800">
              <a:latin typeface="Calibri" panose="020F0502020204030204" charset="0"/>
              <a:cs typeface="Calibri" panose="020F0502020204030204" charset="0"/>
              <a:sym typeface="+mn-ea"/>
            </a:endParaRPr>
          </a:p>
        </p:txBody>
      </p:sp>
      <p:sp>
        <p:nvSpPr>
          <p:cNvPr id="43" name="Text Box 42"/>
          <p:cNvSpPr txBox="1"/>
          <p:nvPr/>
        </p:nvSpPr>
        <p:spPr>
          <a:xfrm>
            <a:off x="14191615" y="7581900"/>
            <a:ext cx="9144000" cy="953135"/>
          </a:xfrm>
          <a:prstGeom prst="rect">
            <a:avLst/>
          </a:prstGeom>
          <a:noFill/>
        </p:spPr>
        <p:txBody>
          <a:bodyPr wrap="square" rtlCol="0" anchor="t">
            <a:spAutoFit/>
          </a:bodyPr>
          <a:p>
            <a:r>
              <a:rPr lang="en-IN" altLang="en-US" sz="2800" b="1">
                <a:solidFill>
                  <a:srgbClr val="A100FF"/>
                </a:solidFill>
                <a:latin typeface="Bahnschrift" panose="020B0502040204020203" charset="0"/>
                <a:cs typeface="Bahnschrift" panose="020B0502040204020203" charset="0"/>
                <a:sym typeface="+mn-ea"/>
              </a:rPr>
              <a:t>Andrew Fleming</a:t>
            </a:r>
            <a:endParaRPr lang="en-IN" altLang="en-US" sz="2800">
              <a:latin typeface="Bahnschrift" panose="020B0502040204020203" charset="0"/>
              <a:cs typeface="Bahnschrift" panose="020B0502040204020203" charset="0"/>
            </a:endParaRPr>
          </a:p>
          <a:p>
            <a:r>
              <a:rPr lang="en-IN" altLang="en-US" sz="2800">
                <a:latin typeface="Calibri" panose="020F0502020204030204" charset="0"/>
                <a:cs typeface="Calibri" panose="020F0502020204030204" charset="0"/>
                <a:sym typeface="+mn-ea"/>
              </a:rPr>
              <a:t>Chief Technical Architech</a:t>
            </a:r>
            <a:endParaRPr lang="en-IN" altLang="en-US" sz="2800">
              <a:latin typeface="Calibri" panose="020F0502020204030204" charset="0"/>
              <a:cs typeface="Calibri" panose="020F0502020204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2" grpId="0"/>
      <p:bldP spid="42" grpId="1"/>
      <p:bldP spid="41" grpId="0"/>
      <p:bldP spid="41"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0630"/>
          </a:xfrm>
          <a:prstGeom prst="rect">
            <a:avLst/>
          </a:prstGeom>
        </p:spPr>
        <p:txBody>
          <a:bodyPr lIns="0" tIns="0" rIns="0" bIns="0" rtlCol="0" anchor="t">
            <a:spAutoFit/>
          </a:bodyPr>
          <a:lstStyle/>
          <a:p>
            <a:pPr algn="r">
              <a:lnSpc>
                <a:spcPts val="9600"/>
              </a:lnSpc>
            </a:pPr>
            <a:r>
              <a:rPr lang="en-US" sz="8000" spc="-80" dirty="0">
                <a:solidFill>
                  <a:srgbClr val="FFFFFF"/>
                </a:solidFill>
                <a:latin typeface="Bahnschrift" panose="020B0502040204020203" charset="0"/>
                <a:cs typeface="Bahnschrift" panose="020B0502040204020203" charset="0"/>
              </a:rPr>
              <a:t>Process</a:t>
            </a:r>
            <a:endParaRPr lang="en-US" sz="8000" spc="-80" dirty="0">
              <a:solidFill>
                <a:srgbClr val="FFFFFF"/>
              </a:solidFill>
              <a:latin typeface="Bahnschrift" panose="020B0502040204020203" charset="0"/>
              <a:cs typeface="Bahnschrift" panose="020B0502040204020203" charset="0"/>
            </a:endParaRP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1</a:t>
            </a:r>
            <a:endParaRPr lang="en-US" sz="7190" spc="-640" dirty="0">
              <a:solidFill>
                <a:srgbClr val="FFFFFF"/>
              </a:solidFill>
              <a:latin typeface="Clear Sans Regular Bold" panose="020B0603030202020304"/>
            </a:endParaRP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2</a:t>
            </a:r>
            <a:endParaRPr lang="en-US" sz="7190" spc="-640" dirty="0">
              <a:solidFill>
                <a:srgbClr val="FFFFFF"/>
              </a:solidFill>
              <a:latin typeface="Clear Sans Regular Bold" panose="020B0603030202020304"/>
            </a:endParaRP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0"/>
              </a:lnSpc>
            </a:pPr>
            <a:r>
              <a:rPr lang="en-US" sz="7190" spc="-640">
                <a:solidFill>
                  <a:srgbClr val="FFFFFF"/>
                </a:solidFill>
                <a:latin typeface="Clear Sans Regular Bold" panose="020B0603030202020304"/>
              </a:rPr>
              <a:t>5</a:t>
            </a:r>
            <a:endParaRPr lang="en-US" sz="7190" spc="-640">
              <a:solidFill>
                <a:srgbClr val="FFFFFF"/>
              </a:solidFill>
              <a:latin typeface="Clear Sans Regular Bold" panose="020B0603030202020304"/>
            </a:endParaRP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4</a:t>
            </a:r>
            <a:endParaRPr lang="en-US" sz="7190" spc="-640" dirty="0">
              <a:solidFill>
                <a:srgbClr val="FFFFFF"/>
              </a:solidFill>
              <a:latin typeface="Clear Sans Regular Bold" panose="020B0603030202020304"/>
            </a:endParaRP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3</a:t>
            </a:r>
            <a:endParaRPr lang="en-US" sz="7190" spc="-640" dirty="0">
              <a:solidFill>
                <a:srgbClr val="FFFFFF"/>
              </a:solidFill>
              <a:latin typeface="Clear Sans Regular Bold" panose="020B0603030202020304"/>
            </a:endParaRPr>
          </a:p>
        </p:txBody>
      </p:sp>
      <p:sp>
        <p:nvSpPr>
          <p:cNvPr id="39" name="Text Box 38"/>
          <p:cNvSpPr txBox="1"/>
          <p:nvPr/>
        </p:nvSpPr>
        <p:spPr>
          <a:xfrm>
            <a:off x="3901440" y="1493520"/>
            <a:ext cx="6096000" cy="521970"/>
          </a:xfrm>
          <a:prstGeom prst="rect">
            <a:avLst/>
          </a:prstGeom>
          <a:noFill/>
        </p:spPr>
        <p:txBody>
          <a:bodyPr wrap="square" rtlCol="0">
            <a:spAutoFit/>
          </a:bodyPr>
          <a:p>
            <a:r>
              <a:rPr lang="en-IN" altLang="en-US" sz="2800">
                <a:solidFill>
                  <a:schemeClr val="bg1"/>
                </a:solidFill>
                <a:latin typeface="Bahnschrift" panose="020B0502040204020203" charset="0"/>
                <a:cs typeface="Bahnschrift" panose="020B0502040204020203" charset="0"/>
              </a:rPr>
              <a:t>Data Understanding</a:t>
            </a:r>
            <a:endParaRPr lang="en-IN" altLang="en-US" sz="2800">
              <a:solidFill>
                <a:schemeClr val="bg1"/>
              </a:solidFill>
              <a:latin typeface="Bahnschrift" panose="020B0502040204020203" charset="0"/>
              <a:cs typeface="Bahnschrift" panose="020B0502040204020203" charset="0"/>
            </a:endParaRPr>
          </a:p>
        </p:txBody>
      </p:sp>
      <p:sp>
        <p:nvSpPr>
          <p:cNvPr id="41" name="Text Box 40"/>
          <p:cNvSpPr txBox="1"/>
          <p:nvPr/>
        </p:nvSpPr>
        <p:spPr>
          <a:xfrm>
            <a:off x="5715000" y="3129915"/>
            <a:ext cx="9144000" cy="521970"/>
          </a:xfrm>
          <a:prstGeom prst="rect">
            <a:avLst/>
          </a:prstGeom>
          <a:noFill/>
        </p:spPr>
        <p:txBody>
          <a:bodyPr wrap="square" rtlCol="0" anchor="t">
            <a:spAutoFit/>
          </a:bodyPr>
          <a:p>
            <a:r>
              <a:rPr lang="en-IN" altLang="en-US" sz="2800">
                <a:solidFill>
                  <a:schemeClr val="bg1"/>
                </a:solidFill>
                <a:latin typeface="Bahnschrift" panose="020B0502040204020203" charset="0"/>
                <a:cs typeface="Bahnschrift" panose="020B0502040204020203" charset="0"/>
                <a:sym typeface="+mn-ea"/>
              </a:rPr>
              <a:t>Data Cleaning</a:t>
            </a:r>
            <a:endParaRPr lang="en-IN" altLang="en-US" sz="2800">
              <a:solidFill>
                <a:schemeClr val="bg1"/>
              </a:solidFill>
              <a:latin typeface="Bahnschrift" panose="020B0502040204020203" charset="0"/>
              <a:cs typeface="Bahnschrift" panose="020B0502040204020203" charset="0"/>
              <a:sym typeface="+mn-ea"/>
            </a:endParaRPr>
          </a:p>
        </p:txBody>
      </p:sp>
      <p:sp>
        <p:nvSpPr>
          <p:cNvPr id="42" name="Text Box 41"/>
          <p:cNvSpPr txBox="1"/>
          <p:nvPr/>
        </p:nvSpPr>
        <p:spPr>
          <a:xfrm>
            <a:off x="7620000" y="4699635"/>
            <a:ext cx="9144000" cy="521970"/>
          </a:xfrm>
          <a:prstGeom prst="rect">
            <a:avLst/>
          </a:prstGeom>
          <a:noFill/>
        </p:spPr>
        <p:txBody>
          <a:bodyPr wrap="square" rtlCol="0" anchor="t">
            <a:spAutoFit/>
          </a:bodyPr>
          <a:p>
            <a:r>
              <a:rPr lang="en-IN" altLang="en-US" sz="2800">
                <a:solidFill>
                  <a:schemeClr val="bg1"/>
                </a:solidFill>
                <a:latin typeface="Bahnschrift" panose="020B0502040204020203" charset="0"/>
                <a:cs typeface="Bahnschrift" panose="020B0502040204020203" charset="0"/>
                <a:sym typeface="+mn-ea"/>
              </a:rPr>
              <a:t>Data Modelling</a:t>
            </a:r>
            <a:endParaRPr lang="en-IN" altLang="en-US" sz="2800">
              <a:solidFill>
                <a:schemeClr val="bg1"/>
              </a:solidFill>
              <a:latin typeface="Bahnschrift" panose="020B0502040204020203" charset="0"/>
              <a:cs typeface="Bahnschrift" panose="020B0502040204020203" charset="0"/>
              <a:sym typeface="+mn-ea"/>
            </a:endParaRPr>
          </a:p>
        </p:txBody>
      </p:sp>
      <p:sp>
        <p:nvSpPr>
          <p:cNvPr id="43" name="Text Box 42"/>
          <p:cNvSpPr txBox="1"/>
          <p:nvPr/>
        </p:nvSpPr>
        <p:spPr>
          <a:xfrm>
            <a:off x="9448800" y="6360795"/>
            <a:ext cx="9144000" cy="521970"/>
          </a:xfrm>
          <a:prstGeom prst="rect">
            <a:avLst/>
          </a:prstGeom>
          <a:noFill/>
        </p:spPr>
        <p:txBody>
          <a:bodyPr wrap="square" rtlCol="0" anchor="t">
            <a:spAutoFit/>
          </a:bodyPr>
          <a:p>
            <a:r>
              <a:rPr lang="en-IN" altLang="en-US" sz="2800">
                <a:solidFill>
                  <a:schemeClr val="bg1"/>
                </a:solidFill>
                <a:latin typeface="Bahnschrift" panose="020B0502040204020203" charset="0"/>
                <a:cs typeface="Bahnschrift" panose="020B0502040204020203" charset="0"/>
                <a:sym typeface="+mn-ea"/>
              </a:rPr>
              <a:t>Data Analysis</a:t>
            </a:r>
            <a:endParaRPr lang="en-IN" altLang="en-US" sz="2800">
              <a:solidFill>
                <a:schemeClr val="bg1"/>
              </a:solidFill>
              <a:latin typeface="Bahnschrift" panose="020B0502040204020203" charset="0"/>
              <a:cs typeface="Bahnschrift" panose="020B0502040204020203" charset="0"/>
              <a:sym typeface="+mn-ea"/>
            </a:endParaRPr>
          </a:p>
        </p:txBody>
      </p:sp>
      <p:sp>
        <p:nvSpPr>
          <p:cNvPr id="44" name="Text Box 43"/>
          <p:cNvSpPr txBox="1"/>
          <p:nvPr/>
        </p:nvSpPr>
        <p:spPr>
          <a:xfrm>
            <a:off x="11323320" y="8052435"/>
            <a:ext cx="9144000" cy="521970"/>
          </a:xfrm>
          <a:prstGeom prst="rect">
            <a:avLst/>
          </a:prstGeom>
          <a:noFill/>
        </p:spPr>
        <p:txBody>
          <a:bodyPr wrap="square" rtlCol="0" anchor="t">
            <a:spAutoFit/>
          </a:bodyPr>
          <a:p>
            <a:r>
              <a:rPr lang="en-IN" altLang="en-US" sz="2800">
                <a:solidFill>
                  <a:schemeClr val="bg1"/>
                </a:solidFill>
                <a:latin typeface="Bahnschrift" panose="020B0502040204020203" charset="0"/>
                <a:cs typeface="Bahnschrift" panose="020B0502040204020203" charset="0"/>
                <a:sym typeface="+mn-ea"/>
              </a:rPr>
              <a:t>Uncover Insights </a:t>
            </a:r>
            <a:endParaRPr lang="en-IN" altLang="en-US" sz="2800">
              <a:solidFill>
                <a:schemeClr val="bg1"/>
              </a:solidFill>
              <a:latin typeface="Bahnschrift" panose="020B0502040204020203" charset="0"/>
              <a:cs typeface="Bahnschrift" panose="020B0502040204020203"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endParaRPr lang="en-US" sz="8000" spc="-80" dirty="0">
              <a:solidFill>
                <a:srgbClr val="000000"/>
              </a:solidFill>
              <a:latin typeface="Graphik Regular" panose="020B0503030202060203" pitchFamily="34" charset="0"/>
            </a:endParaRP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2670342" y="6480309"/>
            <a:ext cx="2972219" cy="881758"/>
          </a:xfrm>
          <a:prstGeom prst="rect">
            <a:avLst/>
          </a:prstGeom>
        </p:spPr>
      </p:pic>
      <p:sp>
        <p:nvSpPr>
          <p:cNvPr id="14" name="Rounded Rectangle 13"/>
          <p:cNvSpPr/>
          <p:nvPr/>
        </p:nvSpPr>
        <p:spPr>
          <a:xfrm>
            <a:off x="2204085" y="4229100"/>
            <a:ext cx="2819400" cy="1981200"/>
          </a:xfrm>
          <a:prstGeom prst="roundRect">
            <a:avLst/>
          </a:prstGeom>
          <a:solidFill>
            <a:schemeClr val="bg1"/>
          </a:solidFill>
          <a:ln>
            <a:solidFill>
              <a:srgbClr val="96348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Rounded Rectangle 14"/>
          <p:cNvSpPr/>
          <p:nvPr/>
        </p:nvSpPr>
        <p:spPr>
          <a:xfrm>
            <a:off x="7348220" y="4229100"/>
            <a:ext cx="2819400" cy="1981200"/>
          </a:xfrm>
          <a:prstGeom prst="roundRect">
            <a:avLst/>
          </a:prstGeom>
          <a:solidFill>
            <a:schemeClr val="bg1"/>
          </a:solidFill>
          <a:ln>
            <a:solidFill>
              <a:srgbClr val="96348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ounded Rectangle 15"/>
          <p:cNvSpPr/>
          <p:nvPr/>
        </p:nvSpPr>
        <p:spPr>
          <a:xfrm>
            <a:off x="12746355" y="4229100"/>
            <a:ext cx="2819400" cy="1981200"/>
          </a:xfrm>
          <a:prstGeom prst="roundRect">
            <a:avLst/>
          </a:prstGeom>
          <a:solidFill>
            <a:schemeClr val="bg1"/>
          </a:solidFill>
          <a:ln>
            <a:solidFill>
              <a:srgbClr val="963488"/>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7" name="Text Box 16"/>
          <p:cNvSpPr txBox="1"/>
          <p:nvPr/>
        </p:nvSpPr>
        <p:spPr>
          <a:xfrm>
            <a:off x="3124200" y="4686300"/>
            <a:ext cx="6096000" cy="1106805"/>
          </a:xfrm>
          <a:prstGeom prst="rect">
            <a:avLst/>
          </a:prstGeom>
          <a:noFill/>
        </p:spPr>
        <p:txBody>
          <a:bodyPr wrap="square" rtlCol="0">
            <a:spAutoFit/>
          </a:bodyPr>
          <a:p>
            <a:r>
              <a:rPr lang="en-IN" altLang="en-US" sz="6600">
                <a:latin typeface="Bahnschrift" panose="020B0502040204020203" charset="0"/>
                <a:cs typeface="Bahnschrift" panose="020B0502040204020203" charset="0"/>
                <a:sym typeface="+mn-ea"/>
              </a:rPr>
              <a:t>16</a:t>
            </a:r>
            <a:endParaRPr lang="en-IN" altLang="en-US" sz="6600">
              <a:latin typeface="Bahnschrift" panose="020B0502040204020203" charset="0"/>
              <a:cs typeface="Bahnschrift" panose="020B0502040204020203" charset="0"/>
            </a:endParaRPr>
          </a:p>
        </p:txBody>
      </p:sp>
      <p:sp>
        <p:nvSpPr>
          <p:cNvPr id="18" name="Text Box 17"/>
          <p:cNvSpPr txBox="1"/>
          <p:nvPr/>
        </p:nvSpPr>
        <p:spPr>
          <a:xfrm>
            <a:off x="7602220" y="4686300"/>
            <a:ext cx="9144000" cy="1106805"/>
          </a:xfrm>
          <a:prstGeom prst="rect">
            <a:avLst/>
          </a:prstGeom>
          <a:noFill/>
        </p:spPr>
        <p:txBody>
          <a:bodyPr wrap="square" rtlCol="0" anchor="t">
            <a:spAutoFit/>
          </a:bodyPr>
          <a:p>
            <a:r>
              <a:rPr lang="en-IN" altLang="en-US" sz="6600">
                <a:latin typeface="Bahnschrift" panose="020B0502040204020203" charset="0"/>
                <a:cs typeface="Bahnschrift" panose="020B0502040204020203" charset="0"/>
                <a:sym typeface="+mn-ea"/>
              </a:rPr>
              <a:t>74965</a:t>
            </a:r>
            <a:endParaRPr lang="en-IN" altLang="en-US" sz="6600">
              <a:latin typeface="Bahnschrift" panose="020B0502040204020203" charset="0"/>
              <a:cs typeface="Bahnschrift" panose="020B0502040204020203" charset="0"/>
              <a:sym typeface="+mn-ea"/>
            </a:endParaRPr>
          </a:p>
        </p:txBody>
      </p:sp>
      <p:sp>
        <p:nvSpPr>
          <p:cNvPr id="19" name="Text Box 18"/>
          <p:cNvSpPr txBox="1"/>
          <p:nvPr/>
        </p:nvSpPr>
        <p:spPr>
          <a:xfrm>
            <a:off x="13182600" y="4665980"/>
            <a:ext cx="9144000" cy="1106805"/>
          </a:xfrm>
          <a:prstGeom prst="rect">
            <a:avLst/>
          </a:prstGeom>
          <a:noFill/>
        </p:spPr>
        <p:txBody>
          <a:bodyPr wrap="square" rtlCol="0" anchor="t">
            <a:spAutoFit/>
          </a:bodyPr>
          <a:p>
            <a:r>
              <a:rPr lang="en-IN" altLang="en-US" sz="6600">
                <a:latin typeface="Bahnschrift" panose="020B0502040204020203" charset="0"/>
                <a:cs typeface="Bahnschrift" panose="020B0502040204020203" charset="0"/>
                <a:sym typeface="+mn-ea"/>
              </a:rPr>
              <a:t>MAY</a:t>
            </a:r>
            <a:endParaRPr lang="en-IN" altLang="en-US" sz="6600">
              <a:latin typeface="Bahnschrift" panose="020B0502040204020203" charset="0"/>
              <a:cs typeface="Bahnschrift" panose="020B0502040204020203" charset="0"/>
              <a:sym typeface="+mn-ea"/>
            </a:endParaRPr>
          </a:p>
        </p:txBody>
      </p:sp>
      <p:sp>
        <p:nvSpPr>
          <p:cNvPr id="20" name="Text Box 19"/>
          <p:cNvSpPr txBox="1"/>
          <p:nvPr/>
        </p:nvSpPr>
        <p:spPr>
          <a:xfrm>
            <a:off x="2133600" y="2933700"/>
            <a:ext cx="9144000" cy="1198880"/>
          </a:xfrm>
          <a:prstGeom prst="rect">
            <a:avLst/>
          </a:prstGeom>
          <a:noFill/>
        </p:spPr>
        <p:txBody>
          <a:bodyPr wrap="square" rtlCol="0" anchor="t">
            <a:spAutoFit/>
          </a:bodyPr>
          <a:p>
            <a:r>
              <a:rPr lang="en-IN" altLang="en-US" sz="3600">
                <a:latin typeface="Bahnschrift" panose="020B0502040204020203" charset="0"/>
                <a:cs typeface="Bahnschrift" panose="020B0502040204020203" charset="0"/>
                <a:sym typeface="+mn-ea"/>
              </a:rPr>
              <a:t>Unique</a:t>
            </a:r>
            <a:endParaRPr lang="en-IN" altLang="en-US" sz="3600">
              <a:latin typeface="Bahnschrift" panose="020B0502040204020203" charset="0"/>
              <a:cs typeface="Bahnschrift" panose="020B0502040204020203" charset="0"/>
              <a:sym typeface="+mn-ea"/>
            </a:endParaRPr>
          </a:p>
          <a:p>
            <a:r>
              <a:rPr lang="en-IN" altLang="en-US" sz="3600">
                <a:latin typeface="Bahnschrift" panose="020B0502040204020203" charset="0"/>
                <a:cs typeface="Bahnschrift" panose="020B0502040204020203" charset="0"/>
                <a:sym typeface="+mn-ea"/>
              </a:rPr>
              <a:t>CATEGORIES</a:t>
            </a:r>
            <a:endParaRPr lang="en-IN" altLang="en-US" sz="3600">
              <a:latin typeface="Bahnschrift" panose="020B0502040204020203" charset="0"/>
              <a:cs typeface="Bahnschrift" panose="020B0502040204020203" charset="0"/>
              <a:sym typeface="+mn-ea"/>
            </a:endParaRPr>
          </a:p>
        </p:txBody>
      </p:sp>
      <p:sp>
        <p:nvSpPr>
          <p:cNvPr id="21" name="Text Box 20"/>
          <p:cNvSpPr txBox="1"/>
          <p:nvPr/>
        </p:nvSpPr>
        <p:spPr>
          <a:xfrm>
            <a:off x="7500620" y="2571750"/>
            <a:ext cx="9144000" cy="1568450"/>
          </a:xfrm>
          <a:prstGeom prst="rect">
            <a:avLst/>
          </a:prstGeom>
          <a:noFill/>
        </p:spPr>
        <p:txBody>
          <a:bodyPr wrap="square" rtlCol="0" anchor="t">
            <a:spAutoFit/>
          </a:bodyPr>
          <a:p>
            <a:r>
              <a:rPr lang="en-IN" altLang="en-US" sz="3200">
                <a:latin typeface="Bahnschrift" panose="020B0502040204020203" charset="0"/>
                <a:cs typeface="Bahnschrift" panose="020B0502040204020203" charset="0"/>
                <a:sym typeface="+mn-ea"/>
              </a:rPr>
              <a:t>Higest Score</a:t>
            </a:r>
            <a:endParaRPr lang="en-IN" altLang="en-US" sz="3200">
              <a:latin typeface="Bahnschrift" panose="020B0502040204020203" charset="0"/>
              <a:cs typeface="Bahnschrift" panose="020B0502040204020203" charset="0"/>
              <a:sym typeface="+mn-ea"/>
            </a:endParaRPr>
          </a:p>
          <a:p>
            <a:r>
              <a:rPr lang="en-IN" altLang="en-US" sz="3200">
                <a:latin typeface="Bahnschrift" panose="020B0502040204020203" charset="0"/>
                <a:cs typeface="Bahnschrift" panose="020B0502040204020203" charset="0"/>
                <a:sym typeface="+mn-ea"/>
              </a:rPr>
              <a:t>CATEGORY</a:t>
            </a:r>
            <a:endParaRPr lang="en-IN" altLang="en-US" sz="3200">
              <a:latin typeface="Bahnschrift" panose="020B0502040204020203" charset="0"/>
              <a:cs typeface="Bahnschrift" panose="020B0502040204020203" charset="0"/>
              <a:sym typeface="+mn-ea"/>
            </a:endParaRPr>
          </a:p>
          <a:p>
            <a:r>
              <a:rPr lang="en-IN" altLang="en-US" sz="3200">
                <a:latin typeface="Bahnschrift" panose="020B0502040204020203" charset="0"/>
                <a:cs typeface="Bahnschrift" panose="020B0502040204020203" charset="0"/>
                <a:sym typeface="+mn-ea"/>
              </a:rPr>
              <a:t>‘ANIMAL’</a:t>
            </a:r>
            <a:endParaRPr lang="en-IN" altLang="en-US" sz="3200">
              <a:latin typeface="Bahnschrift" panose="020B0502040204020203" charset="0"/>
              <a:cs typeface="Bahnschrift" panose="020B0502040204020203" charset="0"/>
              <a:sym typeface="+mn-ea"/>
            </a:endParaRPr>
          </a:p>
        </p:txBody>
      </p:sp>
      <p:sp>
        <p:nvSpPr>
          <p:cNvPr id="23" name="Text Box 22"/>
          <p:cNvSpPr txBox="1"/>
          <p:nvPr/>
        </p:nvSpPr>
        <p:spPr>
          <a:xfrm>
            <a:off x="12746355" y="2876550"/>
            <a:ext cx="9144000" cy="1198880"/>
          </a:xfrm>
          <a:prstGeom prst="rect">
            <a:avLst/>
          </a:prstGeom>
          <a:noFill/>
        </p:spPr>
        <p:txBody>
          <a:bodyPr wrap="square" rtlCol="0" anchor="t">
            <a:spAutoFit/>
          </a:bodyPr>
          <a:p>
            <a:r>
              <a:rPr lang="en-IN" altLang="en-US" sz="3600">
                <a:latin typeface="Bahnschrift" panose="020B0502040204020203" charset="0"/>
                <a:cs typeface="Bahnschrift" panose="020B0502040204020203" charset="0"/>
                <a:sym typeface="+mn-ea"/>
              </a:rPr>
              <a:t>Most Posts </a:t>
            </a:r>
            <a:endParaRPr lang="en-IN" altLang="en-US" sz="3600">
              <a:latin typeface="Bahnschrift" panose="020B0502040204020203" charset="0"/>
              <a:cs typeface="Bahnschrift" panose="020B0502040204020203" charset="0"/>
              <a:sym typeface="+mn-ea"/>
            </a:endParaRPr>
          </a:p>
          <a:p>
            <a:r>
              <a:rPr lang="en-IN" altLang="en-US" sz="3600">
                <a:latin typeface="Bahnschrift" panose="020B0502040204020203" charset="0"/>
                <a:cs typeface="Bahnschrift" panose="020B0502040204020203" charset="0"/>
                <a:sym typeface="+mn-ea"/>
              </a:rPr>
              <a:t>MONTH</a:t>
            </a:r>
            <a:endParaRPr lang="en-IN" altLang="en-US" sz="3600">
              <a:latin typeface="Bahnschrift" panose="020B0502040204020203" charset="0"/>
              <a:cs typeface="Bahnschrift" panose="020B0502040204020203"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7" name="Picture 26" descr="ChartLong"/>
          <p:cNvPicPr>
            <a:picLocks noChangeAspect="1"/>
          </p:cNvPicPr>
          <p:nvPr/>
        </p:nvPicPr>
        <p:blipFill>
          <a:blip r:embed="rId5"/>
          <a:stretch>
            <a:fillRect/>
          </a:stretch>
        </p:blipFill>
        <p:spPr>
          <a:xfrm>
            <a:off x="4966970" y="1951355"/>
            <a:ext cx="9906635" cy="6562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8" name="Picture 27" descr="pi chart"/>
          <p:cNvPicPr>
            <a:picLocks noChangeAspect="1"/>
          </p:cNvPicPr>
          <p:nvPr/>
        </p:nvPicPr>
        <p:blipFill>
          <a:blip r:embed="rId5"/>
          <a:stretch>
            <a:fillRect/>
          </a:stretch>
        </p:blipFill>
        <p:spPr>
          <a:xfrm>
            <a:off x="4343400" y="1685290"/>
            <a:ext cx="11442065" cy="6614795"/>
          </a:xfrm>
          <a:prstGeom prst="rect">
            <a:avLst/>
          </a:prstGeom>
        </p:spPr>
      </p:pic>
      <p:cxnSp>
        <p:nvCxnSpPr>
          <p:cNvPr id="29" name="Straight Connector 28"/>
          <p:cNvCxnSpPr/>
          <p:nvPr/>
        </p:nvCxnSpPr>
        <p:spPr>
          <a:xfrm flipV="1">
            <a:off x="4375785" y="2324100"/>
            <a:ext cx="11397615" cy="6985"/>
          </a:xfrm>
          <a:prstGeom prst="line">
            <a:avLst/>
          </a:prstGeom>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1927</Words>
  <Application>WPS Presentation</Application>
  <PresentationFormat>Custom</PresentationFormat>
  <Paragraphs>95</Paragraphs>
  <Slides>11</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Arial</vt:lpstr>
      <vt:lpstr>SimSun</vt:lpstr>
      <vt:lpstr>Wingdings</vt:lpstr>
      <vt:lpstr>Bahnschrift</vt:lpstr>
      <vt:lpstr>Graphik Regular</vt:lpstr>
      <vt:lpstr>Yu Gothic UI</vt:lpstr>
      <vt:lpstr>Calibri</vt:lpstr>
      <vt:lpstr>Clear Sans Regular Bold</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91626</cp:lastModifiedBy>
  <cp:revision>20</cp:revision>
  <dcterms:created xsi:type="dcterms:W3CDTF">2006-08-16T00:00:00Z</dcterms:created>
  <dcterms:modified xsi:type="dcterms:W3CDTF">2024-03-12T16:52:38Z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4E2866E4D2244757973CE9CDAC3C12E5_12</vt:lpwstr>
  </property>
  <property fmtid="{D5CDD505-2E9C-101B-9397-08002B2CF9AE}" pid="3" name="KSOProductBuildVer">
    <vt:lpwstr>1033-12.2.0.13489</vt:lpwstr>
  </property>
</Properties>
</file>